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Merriweather" panose="00000500000000000000" pitchFamily="2" charset="0"/>
      <p:regular r:id="rId15"/>
      <p:bold r:id="rId16"/>
      <p:italic r:id="rId17"/>
      <p:boldItalic r:id="rId18"/>
    </p:embeddedFont>
    <p:embeddedFont>
      <p:font typeface="Roboto" panose="02000000000000000000" pitchFamily="2"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80"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a0275f8ae3_0_8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1a0275f8ae3_0_8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1a0275f8ae3_0_8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1a0275f8ae3_0_8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a0275f8ae3_0_8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a0275f8ae3_0_8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1a0275f8ae3_0_8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1a0275f8ae3_0_8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a0275f8ae3_0_8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a0275f8ae3_0_8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a0275f8ae3_0_8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1a0275f8ae3_0_8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a0275f8ae3_0_8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a0275f8ae3_0_8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a0275f8ae3_0_8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1a0275f8ae3_0_8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a0275f8ae3_0_8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a0275f8ae3_0_8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a0275f8ae3_0_8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1a0275f8ae3_0_8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a0275f8ae3_0_8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a0275f8ae3_0_8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3"/>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American Elections</a:t>
            </a:r>
            <a:endParaRPr/>
          </a:p>
        </p:txBody>
      </p:sp>
      <p:sp>
        <p:nvSpPr>
          <p:cNvPr id="65" name="Google Shape;65;p13"/>
          <p:cNvSpPr txBox="1">
            <a:spLocks noGrp="1"/>
          </p:cNvSpPr>
          <p:nvPr>
            <p:ph type="subTitle" idx="1"/>
          </p:nvPr>
        </p:nvSpPr>
        <p:spPr>
          <a:xfrm>
            <a:off x="311700" y="1878547"/>
            <a:ext cx="4242600" cy="923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8th Grade US History Lesson Plan</a:t>
            </a:r>
            <a:endParaRPr/>
          </a:p>
          <a:p>
            <a:pPr marL="0" lvl="0" indent="0" algn="l" rtl="0">
              <a:spcBef>
                <a:spcPts val="0"/>
              </a:spcBef>
              <a:spcAft>
                <a:spcPts val="0"/>
              </a:spcAft>
              <a:buNone/>
            </a:pPr>
            <a:r>
              <a:rPr lang="en"/>
              <a:t>Ty Barrett</a:t>
            </a:r>
            <a:endParaRPr/>
          </a:p>
          <a:p>
            <a:pPr marL="0" lvl="0" indent="0" algn="l" rtl="0">
              <a:spcBef>
                <a:spcPts val="0"/>
              </a:spcBef>
              <a:spcAft>
                <a:spcPts val="0"/>
              </a:spcAft>
              <a:buNone/>
            </a:pPr>
            <a:r>
              <a:rPr lang="en"/>
              <a:t>EDUC 5313</a:t>
            </a:r>
            <a:endParaRPr/>
          </a:p>
        </p:txBody>
      </p:sp>
      <p:pic>
        <p:nvPicPr>
          <p:cNvPr id="66" name="Google Shape;66;p13" descr="Prepare to vote, from anywhere &gt; United States Coast Guard &gt; My Coast Guard  News"/>
          <p:cNvPicPr preferRelativeResize="0"/>
          <p:nvPr/>
        </p:nvPicPr>
        <p:blipFill>
          <a:blip r:embed="rId3">
            <a:alphaModFix/>
          </a:blip>
          <a:stretch>
            <a:fillRect/>
          </a:stretch>
        </p:blipFill>
        <p:spPr>
          <a:xfrm>
            <a:off x="5164175" y="2287097"/>
            <a:ext cx="3264600" cy="23318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Standards</a:t>
            </a:r>
            <a:endParaRPr/>
          </a:p>
        </p:txBody>
      </p:sp>
      <p:sp>
        <p:nvSpPr>
          <p:cNvPr id="72" name="Google Shape;72;p1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This lesson is designed to help satisfy Oklahoma Academic Standard for Social Studies 8th Grade (US History) 8.3.10</a:t>
            </a:r>
            <a:endParaRPr dirty="0"/>
          </a:p>
          <a:p>
            <a:pPr marL="0" lvl="0" indent="0" algn="l" rtl="0">
              <a:spcBef>
                <a:spcPts val="1200"/>
              </a:spcBef>
              <a:spcAft>
                <a:spcPts val="0"/>
              </a:spcAft>
              <a:buNone/>
            </a:pPr>
            <a:r>
              <a:rPr lang="en" b="1" u="sng" dirty="0"/>
              <a:t>ISTE Standards</a:t>
            </a:r>
            <a:endParaRPr b="1" u="sng" dirty="0"/>
          </a:p>
          <a:p>
            <a:pPr marL="0" lvl="0" indent="0" algn="l" rtl="0">
              <a:spcBef>
                <a:spcPts val="1200"/>
              </a:spcBef>
              <a:spcAft>
                <a:spcPts val="0"/>
              </a:spcAft>
              <a:buNone/>
            </a:pPr>
            <a:r>
              <a:rPr lang="en" b="1" dirty="0"/>
              <a:t>Students- </a:t>
            </a:r>
            <a:endParaRPr b="1" dirty="0"/>
          </a:p>
          <a:p>
            <a:pPr marL="0" lvl="0" indent="0" algn="l" rtl="0">
              <a:spcBef>
                <a:spcPts val="1200"/>
              </a:spcBef>
              <a:spcAft>
                <a:spcPts val="0"/>
              </a:spcAft>
              <a:buNone/>
            </a:pPr>
            <a:r>
              <a:rPr lang="en" dirty="0"/>
              <a:t>1.1 Empowered Learner </a:t>
            </a:r>
            <a:endParaRPr dirty="0"/>
          </a:p>
          <a:p>
            <a:pPr marL="0" lvl="0" indent="0" algn="l" rtl="0">
              <a:spcBef>
                <a:spcPts val="1200"/>
              </a:spcBef>
              <a:spcAft>
                <a:spcPts val="0"/>
              </a:spcAft>
              <a:buNone/>
            </a:pPr>
            <a:r>
              <a:rPr lang="en" dirty="0"/>
              <a:t>1.2 Digital Citizen </a:t>
            </a:r>
            <a:endParaRPr dirty="0"/>
          </a:p>
          <a:p>
            <a:pPr marL="0" lvl="0" indent="0" algn="l" rtl="0">
              <a:spcBef>
                <a:spcPts val="1200"/>
              </a:spcBef>
              <a:spcAft>
                <a:spcPts val="0"/>
              </a:spcAft>
              <a:buNone/>
            </a:pPr>
            <a:r>
              <a:rPr lang="en" dirty="0"/>
              <a:t>1.7 Global Collaborator </a:t>
            </a:r>
            <a:endParaRPr dirty="0"/>
          </a:p>
          <a:p>
            <a:pPr marL="0" lvl="0" indent="0" algn="l" rtl="0">
              <a:spcBef>
                <a:spcPts val="1200"/>
              </a:spcBef>
              <a:spcAft>
                <a:spcPts val="0"/>
              </a:spcAft>
              <a:buNone/>
            </a:pPr>
            <a:r>
              <a:rPr lang="en" b="1" dirty="0"/>
              <a:t>Educators- </a:t>
            </a:r>
            <a:endParaRPr b="1" dirty="0"/>
          </a:p>
          <a:p>
            <a:pPr marL="0" lvl="0" indent="0" algn="l" rtl="0">
              <a:spcBef>
                <a:spcPts val="1200"/>
              </a:spcBef>
              <a:spcAft>
                <a:spcPts val="0"/>
              </a:spcAft>
              <a:buNone/>
            </a:pPr>
            <a:r>
              <a:rPr lang="en" dirty="0"/>
              <a:t>2.2 Leader</a:t>
            </a:r>
            <a:endParaRPr dirty="0"/>
          </a:p>
          <a:p>
            <a:pPr marL="0" lvl="0" indent="0" algn="l" rtl="0">
              <a:spcBef>
                <a:spcPts val="1200"/>
              </a:spcBef>
              <a:spcAft>
                <a:spcPts val="0"/>
              </a:spcAft>
              <a:buNone/>
            </a:pPr>
            <a:r>
              <a:rPr lang="en" dirty="0"/>
              <a:t>2.3 Citizen</a:t>
            </a:r>
            <a:endParaRPr dirty="0"/>
          </a:p>
          <a:p>
            <a:pPr marL="0" lvl="0" indent="0" algn="l" rtl="0">
              <a:spcBef>
                <a:spcPts val="1200"/>
              </a:spcBef>
              <a:spcAft>
                <a:spcPts val="1200"/>
              </a:spcAft>
              <a:buNone/>
            </a:pPr>
            <a:endParaRPr dirty="0"/>
          </a:p>
        </p:txBody>
      </p:sp>
      <p:pic>
        <p:nvPicPr>
          <p:cNvPr id="73" name="Google Shape;73;p14"/>
          <p:cNvPicPr preferRelativeResize="0"/>
          <p:nvPr/>
        </p:nvPicPr>
        <p:blipFill>
          <a:blip r:embed="rId3">
            <a:alphaModFix/>
          </a:blip>
          <a:stretch>
            <a:fillRect/>
          </a:stretch>
        </p:blipFill>
        <p:spPr>
          <a:xfrm>
            <a:off x="232325" y="974975"/>
            <a:ext cx="3654100" cy="1921350"/>
          </a:xfrm>
          <a:prstGeom prst="rect">
            <a:avLst/>
          </a:prstGeom>
          <a:noFill/>
          <a:ln>
            <a:noFill/>
          </a:ln>
        </p:spPr>
      </p:pic>
      <p:pic>
        <p:nvPicPr>
          <p:cNvPr id="74" name="Google Shape;74;p14"/>
          <p:cNvPicPr preferRelativeResize="0"/>
          <p:nvPr/>
        </p:nvPicPr>
        <p:blipFill>
          <a:blip r:embed="rId4">
            <a:alphaModFix/>
          </a:blip>
          <a:stretch>
            <a:fillRect/>
          </a:stretch>
        </p:blipFill>
        <p:spPr>
          <a:xfrm>
            <a:off x="987800" y="2938363"/>
            <a:ext cx="2143125" cy="21431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par>
                                <p:cTn id="8" presetID="10" presetClass="entr" presetSubtype="0" fill="hold"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fade">
                                      <p:cBhvr>
                                        <p:cTn id="10" dur="1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Background Info</a:t>
            </a:r>
            <a:endParaRPr/>
          </a:p>
        </p:txBody>
      </p:sp>
      <p:sp>
        <p:nvSpPr>
          <p:cNvPr id="80" name="Google Shape;80;p15"/>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American Elections are essentially based upon a </a:t>
            </a:r>
            <a:r>
              <a:rPr lang="en" b="1"/>
              <a:t>2 party system</a:t>
            </a:r>
            <a:r>
              <a:rPr lang="en"/>
              <a:t>, in which each </a:t>
            </a:r>
            <a:r>
              <a:rPr lang="en" b="1"/>
              <a:t>political party</a:t>
            </a:r>
            <a:r>
              <a:rPr lang="en"/>
              <a:t> holds a </a:t>
            </a:r>
            <a:r>
              <a:rPr lang="en" b="1"/>
              <a:t>primary</a:t>
            </a:r>
            <a:r>
              <a:rPr lang="en"/>
              <a:t> and then those winners go head to head in a </a:t>
            </a:r>
            <a:r>
              <a:rPr lang="en" b="1"/>
              <a:t>general election.</a:t>
            </a:r>
            <a:endParaRPr b="1"/>
          </a:p>
          <a:p>
            <a:pPr marL="0" lvl="0" indent="0" algn="l" rtl="0">
              <a:spcBef>
                <a:spcPts val="1200"/>
              </a:spcBef>
              <a:spcAft>
                <a:spcPts val="0"/>
              </a:spcAft>
              <a:buNone/>
            </a:pPr>
            <a:r>
              <a:rPr lang="en"/>
              <a:t>Only registered members of the specific party may vote in their party’s primary</a:t>
            </a:r>
            <a:endParaRPr/>
          </a:p>
          <a:p>
            <a:pPr marL="0" lvl="0" indent="0" algn="l" rtl="0">
              <a:spcBef>
                <a:spcPts val="1200"/>
              </a:spcBef>
              <a:spcAft>
                <a:spcPts val="0"/>
              </a:spcAft>
              <a:buNone/>
            </a:pPr>
            <a:r>
              <a:rPr lang="en"/>
              <a:t>You must </a:t>
            </a:r>
            <a:r>
              <a:rPr lang="en" b="1"/>
              <a:t>register </a:t>
            </a:r>
            <a:r>
              <a:rPr lang="en"/>
              <a:t>to vote to be able to vote. States have control over the requirements of doing this. Many states require you register weeks before election day.</a:t>
            </a:r>
            <a:endParaRPr/>
          </a:p>
          <a:p>
            <a:pPr marL="0" lvl="0" indent="0" algn="l" rtl="0">
              <a:spcBef>
                <a:spcPts val="1200"/>
              </a:spcBef>
              <a:spcAft>
                <a:spcPts val="1200"/>
              </a:spcAft>
              <a:buNone/>
            </a:pPr>
            <a:r>
              <a:rPr lang="en"/>
              <a:t>Oklahoma </a:t>
            </a:r>
            <a:endParaRPr/>
          </a:p>
        </p:txBody>
      </p:sp>
      <p:pic>
        <p:nvPicPr>
          <p:cNvPr id="81" name="Google Shape;81;p15"/>
          <p:cNvPicPr preferRelativeResize="0"/>
          <p:nvPr/>
        </p:nvPicPr>
        <p:blipFill>
          <a:blip r:embed="rId3">
            <a:alphaModFix/>
          </a:blip>
          <a:stretch>
            <a:fillRect/>
          </a:stretch>
        </p:blipFill>
        <p:spPr>
          <a:xfrm>
            <a:off x="497400" y="1543626"/>
            <a:ext cx="3520825" cy="234294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1000"/>
                                        <p:tgtEl>
                                          <p:spTgt spid="8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Brainstorm</a:t>
            </a:r>
            <a:endParaRPr/>
          </a:p>
        </p:txBody>
      </p:sp>
      <p:sp>
        <p:nvSpPr>
          <p:cNvPr id="87" name="Google Shape;87;p16"/>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We will be creating a list of topics to be able to vote on during our elections. Elections are more than just the president, there are many races on the ballot that citizens vote for.</a:t>
            </a:r>
            <a:endParaRPr/>
          </a:p>
          <a:p>
            <a:pPr marL="0" lvl="0" indent="0" algn="l" rtl="0">
              <a:spcBef>
                <a:spcPts val="1200"/>
              </a:spcBef>
              <a:spcAft>
                <a:spcPts val="0"/>
              </a:spcAft>
              <a:buNone/>
            </a:pPr>
            <a:r>
              <a:rPr lang="en"/>
              <a:t>We need topics that can be divided into 2 different categories (or parties)</a:t>
            </a:r>
            <a:endParaRPr/>
          </a:p>
          <a:p>
            <a:pPr marL="0" lvl="0" indent="0" algn="l" rtl="0">
              <a:spcBef>
                <a:spcPts val="1200"/>
              </a:spcBef>
              <a:spcAft>
                <a:spcPts val="0"/>
              </a:spcAft>
              <a:buNone/>
            </a:pPr>
            <a:r>
              <a:rPr lang="en"/>
              <a:t>Example- Candy (Bar Candy vs. Non-Bar Candy)</a:t>
            </a:r>
            <a:endParaRPr/>
          </a:p>
          <a:p>
            <a:pPr marL="0" lvl="0" indent="0" algn="l" rtl="0">
              <a:spcBef>
                <a:spcPts val="1200"/>
              </a:spcBef>
              <a:spcAft>
                <a:spcPts val="0"/>
              </a:spcAft>
              <a:buNone/>
            </a:pPr>
            <a:r>
              <a:rPr lang="en"/>
              <a:t>Then we will need suggestions for what will be the options in each category or party</a:t>
            </a:r>
            <a:endParaRPr/>
          </a:p>
          <a:p>
            <a:pPr marL="0" lvl="0" indent="0" algn="l" rtl="0">
              <a:spcBef>
                <a:spcPts val="1200"/>
              </a:spcBef>
              <a:spcAft>
                <a:spcPts val="1200"/>
              </a:spcAft>
              <a:buNone/>
            </a:pPr>
            <a:r>
              <a:rPr lang="en"/>
              <a:t>Example- Snickers in Candy Bar Party, and Sour Patch Kids in Non-Bar Candy Party</a:t>
            </a:r>
            <a:endParaRPr/>
          </a:p>
        </p:txBody>
      </p:sp>
      <p:pic>
        <p:nvPicPr>
          <p:cNvPr id="88" name="Google Shape;88;p16"/>
          <p:cNvPicPr preferRelativeResize="0"/>
          <p:nvPr/>
        </p:nvPicPr>
        <p:blipFill>
          <a:blip r:embed="rId3">
            <a:alphaModFix/>
          </a:blip>
          <a:stretch>
            <a:fillRect/>
          </a:stretch>
        </p:blipFill>
        <p:spPr>
          <a:xfrm>
            <a:off x="489913" y="1837675"/>
            <a:ext cx="3350125" cy="18760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1000"/>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Caucus</a:t>
            </a:r>
            <a:endParaRPr/>
          </a:p>
        </p:txBody>
      </p:sp>
      <p:sp>
        <p:nvSpPr>
          <p:cNvPr id="94" name="Google Shape;94;p17"/>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Some states in place of a traditional primary use something called a caucus to decide their party’s candidate or how their delegates will be divided.</a:t>
            </a:r>
            <a:endParaRPr/>
          </a:p>
          <a:p>
            <a:pPr marL="0" lvl="0" indent="0" algn="l" rtl="0">
              <a:spcBef>
                <a:spcPts val="1200"/>
              </a:spcBef>
              <a:spcAft>
                <a:spcPts val="0"/>
              </a:spcAft>
              <a:buNone/>
            </a:pPr>
            <a:r>
              <a:rPr lang="en"/>
              <a:t>We are going to caucus to create some of our primary voting ballot. </a:t>
            </a:r>
            <a:endParaRPr/>
          </a:p>
          <a:p>
            <a:pPr marL="0" lvl="0" indent="0" algn="l" rtl="0">
              <a:spcBef>
                <a:spcPts val="1200"/>
              </a:spcBef>
              <a:spcAft>
                <a:spcPts val="0"/>
              </a:spcAft>
              <a:buNone/>
            </a:pPr>
            <a:r>
              <a:rPr lang="en"/>
              <a:t>We will caucus to decide a male and female student in each class. The winner in each class will move to the next primary and compete against students from my other classes.</a:t>
            </a:r>
            <a:endParaRPr/>
          </a:p>
          <a:p>
            <a:pPr marL="0" lvl="0" indent="0" algn="l" rtl="0">
              <a:spcBef>
                <a:spcPts val="1200"/>
              </a:spcBef>
              <a:spcAft>
                <a:spcPts val="0"/>
              </a:spcAft>
              <a:buNone/>
            </a:pPr>
            <a:r>
              <a:rPr lang="en"/>
              <a:t>VOLUNTEERS NEEDED FOR FEMALE STUDENT AND MALE STUDENT</a:t>
            </a:r>
            <a:endParaRPr/>
          </a:p>
          <a:p>
            <a:pPr marL="0" lvl="0" indent="0" algn="l" rtl="0">
              <a:spcBef>
                <a:spcPts val="1200"/>
              </a:spcBef>
              <a:spcAft>
                <a:spcPts val="1200"/>
              </a:spcAft>
              <a:buNone/>
            </a:pPr>
            <a:r>
              <a:rPr lang="en"/>
              <a:t>LET’S CAUCUS</a:t>
            </a:r>
            <a:endParaRPr/>
          </a:p>
        </p:txBody>
      </p:sp>
      <p:pic>
        <p:nvPicPr>
          <p:cNvPr id="95" name="Google Shape;95;p17"/>
          <p:cNvPicPr preferRelativeResize="0"/>
          <p:nvPr/>
        </p:nvPicPr>
        <p:blipFill>
          <a:blip r:embed="rId3">
            <a:alphaModFix/>
          </a:blip>
          <a:stretch>
            <a:fillRect/>
          </a:stretch>
        </p:blipFill>
        <p:spPr>
          <a:xfrm>
            <a:off x="371650" y="1743701"/>
            <a:ext cx="3499266" cy="2508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1000"/>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Primary</a:t>
            </a:r>
            <a:endParaRPr/>
          </a:p>
          <a:p>
            <a:pPr marL="0" lvl="0" indent="0" algn="l" rtl="0">
              <a:spcBef>
                <a:spcPts val="0"/>
              </a:spcBef>
              <a:spcAft>
                <a:spcPts val="0"/>
              </a:spcAft>
              <a:buNone/>
            </a:pPr>
            <a:r>
              <a:rPr lang="en"/>
              <a:t>Choose Your Party</a:t>
            </a:r>
            <a:endParaRPr/>
          </a:p>
        </p:txBody>
      </p:sp>
      <p:sp>
        <p:nvSpPr>
          <p:cNvPr id="101" name="Google Shape;101;p18"/>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1600" b="1"/>
              <a:t>Party 1 Categories-</a:t>
            </a:r>
            <a:endParaRPr sz="1600" b="1"/>
          </a:p>
          <a:p>
            <a:pPr marL="0" lvl="0" indent="0" algn="l" rtl="0">
              <a:lnSpc>
                <a:spcPct val="200000"/>
              </a:lnSpc>
              <a:spcBef>
                <a:spcPts val="1200"/>
              </a:spcBef>
              <a:spcAft>
                <a:spcPts val="0"/>
              </a:spcAft>
              <a:buNone/>
            </a:pPr>
            <a:r>
              <a:rPr lang="en" sz="1200">
                <a:solidFill>
                  <a:srgbClr val="202124"/>
                </a:solidFill>
                <a:highlight>
                  <a:srgbClr val="F8F9FA"/>
                </a:highlight>
                <a:latin typeface="Times New Roman"/>
                <a:ea typeface="Times New Roman"/>
                <a:cs typeface="Times New Roman"/>
                <a:sym typeface="Times New Roman"/>
              </a:rPr>
              <a:t>Candy (Bars), </a:t>
            </a:r>
            <a:r>
              <a:rPr lang="en" sz="1200">
                <a:solidFill>
                  <a:srgbClr val="202124"/>
                </a:solidFill>
                <a:highlight>
                  <a:srgbClr val="F1F3F4"/>
                </a:highlight>
                <a:latin typeface="Times New Roman"/>
                <a:ea typeface="Times New Roman"/>
                <a:cs typeface="Times New Roman"/>
                <a:sym typeface="Times New Roman"/>
              </a:rPr>
              <a:t>Fast Food (Chicken)</a:t>
            </a:r>
            <a:r>
              <a:rPr lang="en" sz="1200">
                <a:solidFill>
                  <a:srgbClr val="202124"/>
                </a:solidFill>
                <a:highlight>
                  <a:srgbClr val="F8F9FA"/>
                </a:highlight>
                <a:latin typeface="Times New Roman"/>
                <a:ea typeface="Times New Roman"/>
                <a:cs typeface="Times New Roman"/>
                <a:sym typeface="Times New Roman"/>
              </a:rPr>
              <a:t>, </a:t>
            </a:r>
            <a:r>
              <a:rPr lang="en" sz="1200">
                <a:solidFill>
                  <a:srgbClr val="202124"/>
                </a:solidFill>
                <a:highlight>
                  <a:srgbClr val="F1F3F4"/>
                </a:highlight>
                <a:latin typeface="Times New Roman"/>
                <a:ea typeface="Times New Roman"/>
                <a:cs typeface="Times New Roman"/>
                <a:sym typeface="Times New Roman"/>
              </a:rPr>
              <a:t>Ice Cream (Simple)</a:t>
            </a:r>
            <a:r>
              <a:rPr lang="en" sz="1200">
                <a:solidFill>
                  <a:srgbClr val="202124"/>
                </a:solidFill>
                <a:highlight>
                  <a:srgbClr val="F8F9FA"/>
                </a:highlight>
                <a:latin typeface="Times New Roman"/>
                <a:ea typeface="Times New Roman"/>
                <a:cs typeface="Times New Roman"/>
                <a:sym typeface="Times New Roman"/>
              </a:rPr>
              <a:t>, Drinks (Non Soda), </a:t>
            </a:r>
            <a:r>
              <a:rPr lang="en" sz="1200">
                <a:solidFill>
                  <a:srgbClr val="202124"/>
                </a:solidFill>
                <a:highlight>
                  <a:srgbClr val="F1F3F4"/>
                </a:highlight>
                <a:latin typeface="Times New Roman"/>
                <a:ea typeface="Times New Roman"/>
                <a:cs typeface="Times New Roman"/>
                <a:sym typeface="Times New Roman"/>
              </a:rPr>
              <a:t>Pizza (Non-meat Toppings), </a:t>
            </a:r>
            <a:r>
              <a:rPr lang="en" sz="1200">
                <a:solidFill>
                  <a:srgbClr val="202124"/>
                </a:solidFill>
                <a:highlight>
                  <a:srgbClr val="F8F9FA"/>
                </a:highlight>
                <a:latin typeface="Times New Roman"/>
                <a:ea typeface="Times New Roman"/>
                <a:cs typeface="Times New Roman"/>
                <a:sym typeface="Times New Roman"/>
              </a:rPr>
              <a:t>Teachers (Male), </a:t>
            </a:r>
            <a:r>
              <a:rPr lang="en" sz="1200">
                <a:solidFill>
                  <a:srgbClr val="202124"/>
                </a:solidFill>
                <a:highlight>
                  <a:srgbClr val="F1F3F4"/>
                </a:highlight>
                <a:latin typeface="Times New Roman"/>
                <a:ea typeface="Times New Roman"/>
                <a:cs typeface="Times New Roman"/>
                <a:sym typeface="Times New Roman"/>
              </a:rPr>
              <a:t>Movies (Animated), </a:t>
            </a:r>
            <a:r>
              <a:rPr lang="en" sz="1200">
                <a:solidFill>
                  <a:srgbClr val="202124"/>
                </a:solidFill>
                <a:highlight>
                  <a:srgbClr val="F8F9FA"/>
                </a:highlight>
                <a:latin typeface="Times New Roman"/>
                <a:ea typeface="Times New Roman"/>
                <a:cs typeface="Times New Roman"/>
                <a:sym typeface="Times New Roman"/>
              </a:rPr>
              <a:t>Students (Female), Heroes (DC), </a:t>
            </a:r>
            <a:r>
              <a:rPr lang="en" sz="1200">
                <a:solidFill>
                  <a:srgbClr val="202124"/>
                </a:solidFill>
                <a:highlight>
                  <a:srgbClr val="F1F3F4"/>
                </a:highlight>
                <a:latin typeface="Times New Roman"/>
                <a:ea typeface="Times New Roman"/>
                <a:cs typeface="Times New Roman"/>
                <a:sym typeface="Times New Roman"/>
              </a:rPr>
              <a:t>Weekdays, </a:t>
            </a:r>
            <a:r>
              <a:rPr lang="en" sz="1200">
                <a:solidFill>
                  <a:srgbClr val="202124"/>
                </a:solidFill>
                <a:highlight>
                  <a:srgbClr val="F8F9FA"/>
                </a:highlight>
                <a:latin typeface="Times New Roman"/>
                <a:ea typeface="Times New Roman"/>
                <a:cs typeface="Times New Roman"/>
                <a:sym typeface="Times New Roman"/>
              </a:rPr>
              <a:t>Thanksgiving Sides, Colors (Primary), Animals (Domesticated), Restaurant (Pizza), </a:t>
            </a:r>
            <a:r>
              <a:rPr lang="en" sz="1200">
                <a:solidFill>
                  <a:srgbClr val="202124"/>
                </a:solidFill>
                <a:highlight>
                  <a:srgbClr val="F1F3F4"/>
                </a:highlight>
                <a:latin typeface="Times New Roman"/>
                <a:ea typeface="Times New Roman"/>
                <a:cs typeface="Times New Roman"/>
                <a:sym typeface="Times New Roman"/>
              </a:rPr>
              <a:t>Sports (winter/spring), TV Shows (Comedy), </a:t>
            </a:r>
            <a:r>
              <a:rPr lang="en" sz="1200">
                <a:solidFill>
                  <a:srgbClr val="202124"/>
                </a:solidFill>
                <a:highlight>
                  <a:srgbClr val="F8F9FA"/>
                </a:highlight>
                <a:latin typeface="Times New Roman"/>
                <a:ea typeface="Times New Roman"/>
                <a:cs typeface="Times New Roman"/>
                <a:sym typeface="Times New Roman"/>
              </a:rPr>
              <a:t>Seasons (Cold), Dog Breeds (Large), Cars (Domestic), Holidays (winter/ fall), </a:t>
            </a:r>
            <a:r>
              <a:rPr lang="en" sz="1200">
                <a:solidFill>
                  <a:srgbClr val="202124"/>
                </a:solidFill>
                <a:highlight>
                  <a:srgbClr val="F1F3F4"/>
                </a:highlight>
                <a:latin typeface="Times New Roman"/>
                <a:ea typeface="Times New Roman"/>
                <a:cs typeface="Times New Roman"/>
                <a:sym typeface="Times New Roman"/>
              </a:rPr>
              <a:t>Subjects (elective), Phobias (insect/animal), </a:t>
            </a:r>
            <a:r>
              <a:rPr lang="en" sz="1200">
                <a:solidFill>
                  <a:srgbClr val="202124"/>
                </a:solidFill>
                <a:highlight>
                  <a:srgbClr val="F8F9FA"/>
                </a:highlight>
                <a:latin typeface="Times New Roman"/>
                <a:ea typeface="Times New Roman"/>
                <a:cs typeface="Times New Roman"/>
                <a:sym typeface="Times New Roman"/>
              </a:rPr>
              <a:t>Chips (non-traditonal)</a:t>
            </a:r>
            <a:endParaRPr sz="1200">
              <a:solidFill>
                <a:srgbClr val="202124"/>
              </a:solidFill>
              <a:highlight>
                <a:srgbClr val="F8F9FA"/>
              </a:highlight>
              <a:latin typeface="Times New Roman"/>
              <a:ea typeface="Times New Roman"/>
              <a:cs typeface="Times New Roman"/>
              <a:sym typeface="Times New Roman"/>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pic>
        <p:nvPicPr>
          <p:cNvPr id="102" name="Google Shape;102;p18"/>
          <p:cNvPicPr preferRelativeResize="0"/>
          <p:nvPr/>
        </p:nvPicPr>
        <p:blipFill>
          <a:blip r:embed="rId3">
            <a:alphaModFix/>
          </a:blip>
          <a:stretch>
            <a:fillRect/>
          </a:stretch>
        </p:blipFill>
        <p:spPr>
          <a:xfrm>
            <a:off x="668988" y="2265650"/>
            <a:ext cx="2991975" cy="20988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10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Primary </a:t>
            </a:r>
            <a:endParaRPr/>
          </a:p>
          <a:p>
            <a:pPr marL="0" lvl="0" indent="0" algn="l" rtl="0">
              <a:spcBef>
                <a:spcPts val="0"/>
              </a:spcBef>
              <a:spcAft>
                <a:spcPts val="0"/>
              </a:spcAft>
              <a:buNone/>
            </a:pPr>
            <a:r>
              <a:rPr lang="en"/>
              <a:t>Choose Your Party</a:t>
            </a:r>
            <a:endParaRPr/>
          </a:p>
        </p:txBody>
      </p:sp>
      <p:sp>
        <p:nvSpPr>
          <p:cNvPr id="108" name="Google Shape;108;p19"/>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1600"/>
              <a:t>Party 2 Categories-</a:t>
            </a:r>
            <a:endParaRPr sz="1600"/>
          </a:p>
          <a:p>
            <a:pPr marL="0" lvl="0" indent="0" algn="l" rtl="0">
              <a:lnSpc>
                <a:spcPct val="200000"/>
              </a:lnSpc>
              <a:spcBef>
                <a:spcPts val="1200"/>
              </a:spcBef>
              <a:spcAft>
                <a:spcPts val="0"/>
              </a:spcAft>
              <a:buNone/>
            </a:pPr>
            <a:r>
              <a:rPr lang="en" sz="1200">
                <a:solidFill>
                  <a:srgbClr val="202124"/>
                </a:solidFill>
                <a:highlight>
                  <a:srgbClr val="F1F3F4"/>
                </a:highlight>
                <a:latin typeface="Times New Roman"/>
                <a:ea typeface="Times New Roman"/>
                <a:cs typeface="Times New Roman"/>
                <a:sym typeface="Times New Roman"/>
              </a:rPr>
              <a:t>Candy ( Non-Bar), Fast Food (Non-chicken), Ice Cream (w add ins), Drinks (Soda), Pizza (Meat Toppings), </a:t>
            </a:r>
            <a:r>
              <a:rPr lang="en" sz="1200">
                <a:solidFill>
                  <a:srgbClr val="202124"/>
                </a:solidFill>
                <a:highlight>
                  <a:srgbClr val="F8F9FA"/>
                </a:highlight>
                <a:latin typeface="Times New Roman"/>
                <a:ea typeface="Times New Roman"/>
                <a:cs typeface="Times New Roman"/>
                <a:sym typeface="Times New Roman"/>
              </a:rPr>
              <a:t>Teachers (Female), </a:t>
            </a:r>
            <a:r>
              <a:rPr lang="en" sz="1200">
                <a:solidFill>
                  <a:srgbClr val="202124"/>
                </a:solidFill>
                <a:highlight>
                  <a:srgbClr val="F1F3F4"/>
                </a:highlight>
                <a:latin typeface="Times New Roman"/>
                <a:ea typeface="Times New Roman"/>
                <a:cs typeface="Times New Roman"/>
                <a:sym typeface="Times New Roman"/>
              </a:rPr>
              <a:t>Movies (Non-animated), Students (Male), </a:t>
            </a:r>
            <a:r>
              <a:rPr lang="en" sz="1200">
                <a:solidFill>
                  <a:srgbClr val="202124"/>
                </a:solidFill>
                <a:highlight>
                  <a:srgbClr val="F8F9FA"/>
                </a:highlight>
                <a:latin typeface="Times New Roman"/>
                <a:ea typeface="Times New Roman"/>
                <a:cs typeface="Times New Roman"/>
                <a:sym typeface="Times New Roman"/>
              </a:rPr>
              <a:t>Heroes (Marvel), </a:t>
            </a:r>
            <a:r>
              <a:rPr lang="en" sz="1200">
                <a:solidFill>
                  <a:srgbClr val="202124"/>
                </a:solidFill>
                <a:highlight>
                  <a:srgbClr val="F1F3F4"/>
                </a:highlight>
                <a:latin typeface="Times New Roman"/>
                <a:ea typeface="Times New Roman"/>
                <a:cs typeface="Times New Roman"/>
                <a:sym typeface="Times New Roman"/>
              </a:rPr>
              <a:t>Weekend Days, Thanksgiving Desserts, Colors (Secondary), Animals (Wild), Restaurants (Steakhouse), Sports (fall/ spring), TV Shows (Action/ Drama), Seasons (Warm), </a:t>
            </a:r>
            <a:r>
              <a:rPr lang="en" sz="1200">
                <a:solidFill>
                  <a:srgbClr val="202124"/>
                </a:solidFill>
                <a:highlight>
                  <a:srgbClr val="F8F9FA"/>
                </a:highlight>
                <a:latin typeface="Times New Roman"/>
                <a:ea typeface="Times New Roman"/>
                <a:cs typeface="Times New Roman"/>
                <a:sym typeface="Times New Roman"/>
              </a:rPr>
              <a:t>Dog Breeds (Small), Cars (Foreign), Holidays (Summer/ Spring), Subjects (core), </a:t>
            </a:r>
            <a:r>
              <a:rPr lang="en" sz="1200">
                <a:solidFill>
                  <a:srgbClr val="202124"/>
                </a:solidFill>
                <a:highlight>
                  <a:srgbClr val="F1F3F4"/>
                </a:highlight>
                <a:latin typeface="Times New Roman"/>
                <a:ea typeface="Times New Roman"/>
                <a:cs typeface="Times New Roman"/>
                <a:sym typeface="Times New Roman"/>
              </a:rPr>
              <a:t>Phobias (Non-animal), </a:t>
            </a:r>
            <a:r>
              <a:rPr lang="en" sz="1200">
                <a:solidFill>
                  <a:srgbClr val="202124"/>
                </a:solidFill>
                <a:highlight>
                  <a:srgbClr val="F8F9FA"/>
                </a:highlight>
                <a:latin typeface="Times New Roman"/>
                <a:ea typeface="Times New Roman"/>
                <a:cs typeface="Times New Roman"/>
                <a:sym typeface="Times New Roman"/>
              </a:rPr>
              <a:t>Chips (Traditional)</a:t>
            </a:r>
            <a:endParaRPr sz="1200">
              <a:solidFill>
                <a:srgbClr val="202124"/>
              </a:solidFill>
              <a:highlight>
                <a:srgbClr val="F8F9FA"/>
              </a:highlight>
              <a:latin typeface="Times New Roman"/>
              <a:ea typeface="Times New Roman"/>
              <a:cs typeface="Times New Roman"/>
              <a:sym typeface="Times New Roman"/>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pic>
        <p:nvPicPr>
          <p:cNvPr id="109" name="Google Shape;109;p19"/>
          <p:cNvPicPr preferRelativeResize="0"/>
          <p:nvPr/>
        </p:nvPicPr>
        <p:blipFill>
          <a:blip r:embed="rId3">
            <a:alphaModFix/>
          </a:blip>
          <a:stretch>
            <a:fillRect/>
          </a:stretch>
        </p:blipFill>
        <p:spPr>
          <a:xfrm>
            <a:off x="931150" y="1600850"/>
            <a:ext cx="2467650" cy="30692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1000"/>
                                        <p:tgtEl>
                                          <p:spTgt spid="10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0"/>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Primary Results</a:t>
            </a:r>
            <a:endParaRPr/>
          </a:p>
          <a:p>
            <a:pPr marL="0" lvl="0" indent="0" algn="l" rtl="0">
              <a:spcBef>
                <a:spcPts val="0"/>
              </a:spcBef>
              <a:spcAft>
                <a:spcPts val="0"/>
              </a:spcAft>
              <a:buNone/>
            </a:pPr>
            <a:r>
              <a:rPr lang="en"/>
              <a:t>Party 1</a:t>
            </a:r>
            <a:endParaRPr/>
          </a:p>
        </p:txBody>
      </p:sp>
      <p:sp>
        <p:nvSpPr>
          <p:cNvPr id="115" name="Google Shape;115;p20"/>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600"/>
              <a:t>Hershey’s, Chick-fil-a, Chocolate Ice Cream, Lemonade. Cheese Pizza, The Bee Movie, Coach McGrew, Makenzi, Batman, Friday, Stuffing, Blue, Dogs, Pizza Hut, Basketball, Spongebob, Fall, Pit Bull, Dodge, Christmas, PE/ Health, Spiders, Takis </a:t>
            </a:r>
            <a:endParaRPr sz="1600"/>
          </a:p>
        </p:txBody>
      </p:sp>
      <p:pic>
        <p:nvPicPr>
          <p:cNvPr id="116" name="Google Shape;116;p20"/>
          <p:cNvPicPr preferRelativeResize="0"/>
          <p:nvPr/>
        </p:nvPicPr>
        <p:blipFill>
          <a:blip r:embed="rId3">
            <a:alphaModFix/>
          </a:blip>
          <a:stretch>
            <a:fillRect/>
          </a:stretch>
        </p:blipFill>
        <p:spPr>
          <a:xfrm>
            <a:off x="627438" y="2017450"/>
            <a:ext cx="3075075" cy="18923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1"/>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Primary Results</a:t>
            </a:r>
            <a:endParaRPr/>
          </a:p>
          <a:p>
            <a:pPr marL="0" lvl="0" indent="0" algn="l" rtl="0">
              <a:spcBef>
                <a:spcPts val="0"/>
              </a:spcBef>
              <a:spcAft>
                <a:spcPts val="0"/>
              </a:spcAft>
              <a:buNone/>
            </a:pPr>
            <a:r>
              <a:rPr lang="en"/>
              <a:t>Party 2</a:t>
            </a:r>
            <a:endParaRPr/>
          </a:p>
        </p:txBody>
      </p:sp>
      <p:sp>
        <p:nvSpPr>
          <p:cNvPr id="122" name="Google Shape;122;p21"/>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600"/>
              <a:t>Sour Patch Kids, McDonalds, Cookie Dough Ice Cream, Dr. Pepper, Pepperoni Pizza, Ms. Taha, Spider-Man: No Way Home, Michael, Spider-Man, Saturday, Pumpkin Pie, Purple, Penguin, Texas Roadhouse, Football, The Flash, Summer, Corgi, BMW, Easter, Math, Heights, Doritos</a:t>
            </a:r>
            <a:endParaRPr sz="1600"/>
          </a:p>
        </p:txBody>
      </p:sp>
      <p:pic>
        <p:nvPicPr>
          <p:cNvPr id="123" name="Google Shape;123;p21"/>
          <p:cNvPicPr preferRelativeResize="0"/>
          <p:nvPr/>
        </p:nvPicPr>
        <p:blipFill>
          <a:blip r:embed="rId3">
            <a:alphaModFix/>
          </a:blip>
          <a:stretch>
            <a:fillRect/>
          </a:stretch>
        </p:blipFill>
        <p:spPr>
          <a:xfrm>
            <a:off x="962788" y="1977500"/>
            <a:ext cx="2404375" cy="24043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fade">
                                      <p:cBhvr>
                                        <p:cTn id="7" dur="1000"/>
                                        <p:tgtEl>
                                          <p:spTgt spid="123"/>
                                        </p:tgtEl>
                                      </p:cBhvr>
                                    </p:animEffect>
                                  </p:childTnLst>
                                </p:cTn>
                              </p:par>
                              <p:par>
                                <p:cTn id="8" presetID="10" presetClass="entr" presetSubtype="0" fill="hold" nodeType="withEffect">
                                  <p:stCondLst>
                                    <p:cond delay="0"/>
                                  </p:stCondLst>
                                  <p:childTnLst>
                                    <p:set>
                                      <p:cBhvr>
                                        <p:cTn id="9" dur="1" fill="hold">
                                          <p:stCondLst>
                                            <p:cond delay="0"/>
                                          </p:stCondLst>
                                        </p:cTn>
                                        <p:tgtEl>
                                          <p:spTgt spid="123"/>
                                        </p:tgtEl>
                                        <p:attrNameLst>
                                          <p:attrName>style.visibility</p:attrName>
                                        </p:attrNameLst>
                                      </p:cBhvr>
                                      <p:to>
                                        <p:strVal val="visible"/>
                                      </p:to>
                                    </p:set>
                                    <p:animEffect transition="in" filter="fade">
                                      <p:cBhvr>
                                        <p:cTn id="10" dur="1000"/>
                                        <p:tgtEl>
                                          <p:spTgt spid="123"/>
                                        </p:tgtEl>
                                      </p:cBhvr>
                                    </p:animEffect>
                                  </p:childTnLst>
                                </p:cTn>
                              </p:par>
                              <p:par>
                                <p:cTn id="11" presetID="10" presetClass="entr" presetSubtype="0" fill="hold" nodeType="withEffect">
                                  <p:stCondLst>
                                    <p:cond delay="0"/>
                                  </p:stCondLst>
                                  <p:childTnLst>
                                    <p:set>
                                      <p:cBhvr>
                                        <p:cTn id="12" dur="1" fill="hold">
                                          <p:stCondLst>
                                            <p:cond delay="0"/>
                                          </p:stCondLst>
                                        </p:cTn>
                                        <p:tgtEl>
                                          <p:spTgt spid="123"/>
                                        </p:tgtEl>
                                        <p:attrNameLst>
                                          <p:attrName>style.visibility</p:attrName>
                                        </p:attrNameLst>
                                      </p:cBhvr>
                                      <p:to>
                                        <p:strVal val="visible"/>
                                      </p:to>
                                    </p:set>
                                    <p:animEffect transition="in" filter="fade">
                                      <p:cBhvr>
                                        <p:cTn id="13" dur="10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2"/>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General Election</a:t>
            </a:r>
            <a:endParaRPr/>
          </a:p>
        </p:txBody>
      </p:sp>
      <p:sp>
        <p:nvSpPr>
          <p:cNvPr id="129" name="Google Shape;129;p22"/>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500"/>
              <a:t>Sour Patch Kids vs. Hershey’s, McDonalds vs. Chick-fil-a, Cookie Dough Ice Cream vs. Chocolate Ice Cream, Dr. Pepper vs. Lemonade, Pepperoni pizza vs. Cheese pizza, Ms. Taha vs. Coach McGrew, Spider-Man: No Way Home vs. The Bee Movie, Michael vs. Makenzi, Spider-Man vs. Batman, Saturday vs. Friday, Pumpkin Pie vs. Stuffing, Purple vs. Blue, Penguin vs. Dog, Texas Roadhouse vs. Pizza Hut, Football vs. Basketball, The Flash vs. Spongebob, Summer vs. Fall, Corgi vs. Pit Bull, BMW vs. Dodge, Easter vs. Christmas, Math vs. PE/ Health, Fear of heights vs. Fear of spiders, Doritos vs. Takis</a:t>
            </a:r>
            <a:endParaRPr sz="1200"/>
          </a:p>
        </p:txBody>
      </p:sp>
      <p:pic>
        <p:nvPicPr>
          <p:cNvPr id="130" name="Google Shape;130;p22"/>
          <p:cNvPicPr preferRelativeResize="0"/>
          <p:nvPr/>
        </p:nvPicPr>
        <p:blipFill>
          <a:blip r:embed="rId3">
            <a:alphaModFix/>
          </a:blip>
          <a:stretch>
            <a:fillRect/>
          </a:stretch>
        </p:blipFill>
        <p:spPr>
          <a:xfrm>
            <a:off x="947403" y="1707825"/>
            <a:ext cx="2435150" cy="24243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10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3"/>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General Election Results</a:t>
            </a:r>
            <a:endParaRPr/>
          </a:p>
        </p:txBody>
      </p:sp>
      <p:sp>
        <p:nvSpPr>
          <p:cNvPr id="136" name="Google Shape;136;p23"/>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a:t>Sour patch Kids- 63.8		Chick-fil-a 71.4</a:t>
            </a:r>
            <a:endParaRPr/>
          </a:p>
          <a:p>
            <a:pPr marL="0" lvl="0" indent="0" algn="l" rtl="0">
              <a:spcBef>
                <a:spcPts val="1200"/>
              </a:spcBef>
              <a:spcAft>
                <a:spcPts val="0"/>
              </a:spcAft>
              <a:buNone/>
            </a:pPr>
            <a:r>
              <a:rPr lang="en"/>
              <a:t>Cookie Dough-63.8		Dr. Pepper- 71.4</a:t>
            </a:r>
            <a:endParaRPr/>
          </a:p>
          <a:p>
            <a:pPr marL="0" lvl="0" indent="0" algn="l" rtl="0">
              <a:spcBef>
                <a:spcPts val="1200"/>
              </a:spcBef>
              <a:spcAft>
                <a:spcPts val="0"/>
              </a:spcAft>
              <a:buNone/>
            </a:pPr>
            <a:r>
              <a:rPr lang="en"/>
              <a:t>Pepperoni pizza- 64.8		Ms. Taha- 56.2</a:t>
            </a:r>
            <a:endParaRPr/>
          </a:p>
          <a:p>
            <a:pPr marL="0" lvl="0" indent="0" algn="l" rtl="0">
              <a:spcBef>
                <a:spcPts val="1200"/>
              </a:spcBef>
              <a:spcAft>
                <a:spcPts val="0"/>
              </a:spcAft>
              <a:buNone/>
            </a:pPr>
            <a:r>
              <a:rPr lang="en"/>
              <a:t>Spider-Man: NWH- 53.2		Michael- 68.6</a:t>
            </a:r>
            <a:endParaRPr/>
          </a:p>
          <a:p>
            <a:pPr marL="0" lvl="0" indent="0" algn="l" rtl="0">
              <a:spcBef>
                <a:spcPts val="1200"/>
              </a:spcBef>
              <a:spcAft>
                <a:spcPts val="0"/>
              </a:spcAft>
              <a:buNone/>
            </a:pPr>
            <a:r>
              <a:rPr lang="en"/>
              <a:t>Spider-Man- 67.6			Saturday- 54.3</a:t>
            </a:r>
            <a:endParaRPr/>
          </a:p>
          <a:p>
            <a:pPr marL="0" lvl="0" indent="0" algn="l" rtl="0">
              <a:spcBef>
                <a:spcPts val="1200"/>
              </a:spcBef>
              <a:spcAft>
                <a:spcPts val="0"/>
              </a:spcAft>
              <a:buNone/>
            </a:pPr>
            <a:r>
              <a:rPr lang="en"/>
              <a:t>Pumpkin Pie- 53.3			Purple- 56.2</a:t>
            </a:r>
            <a:endParaRPr/>
          </a:p>
          <a:p>
            <a:pPr marL="0" lvl="0" indent="0" algn="l" rtl="0">
              <a:spcBef>
                <a:spcPts val="1200"/>
              </a:spcBef>
              <a:spcAft>
                <a:spcPts val="0"/>
              </a:spcAft>
              <a:buNone/>
            </a:pPr>
            <a:r>
              <a:rPr lang="en"/>
              <a:t>Dog- 68.6				Texas Rdhouse- 68.6</a:t>
            </a:r>
            <a:endParaRPr/>
          </a:p>
          <a:p>
            <a:pPr marL="0" lvl="0" indent="0" algn="l" rtl="0">
              <a:spcBef>
                <a:spcPts val="1200"/>
              </a:spcBef>
              <a:spcAft>
                <a:spcPts val="0"/>
              </a:spcAft>
              <a:buNone/>
            </a:pPr>
            <a:r>
              <a:rPr lang="en"/>
              <a:t>Football- 56.2			Spongebob- 81.9</a:t>
            </a:r>
            <a:endParaRPr/>
          </a:p>
          <a:p>
            <a:pPr marL="0" lvl="0" indent="0" algn="l" rtl="0">
              <a:spcBef>
                <a:spcPts val="1200"/>
              </a:spcBef>
              <a:spcAft>
                <a:spcPts val="0"/>
              </a:spcAft>
              <a:buNone/>
            </a:pPr>
            <a:r>
              <a:rPr lang="en"/>
              <a:t>Fall- 51.4				Pitbull 72.4</a:t>
            </a:r>
            <a:endParaRPr/>
          </a:p>
          <a:p>
            <a:pPr marL="0" lvl="0" indent="0" algn="l" rtl="0">
              <a:spcBef>
                <a:spcPts val="1200"/>
              </a:spcBef>
              <a:spcAft>
                <a:spcPts val="0"/>
              </a:spcAft>
              <a:buNone/>
            </a:pPr>
            <a:r>
              <a:rPr lang="en"/>
              <a:t>BMW- 58.1				Christmas- 95.2</a:t>
            </a:r>
            <a:endParaRPr/>
          </a:p>
          <a:p>
            <a:pPr marL="0" lvl="0" indent="0" algn="l" rtl="0">
              <a:spcBef>
                <a:spcPts val="1200"/>
              </a:spcBef>
              <a:spcAft>
                <a:spcPts val="0"/>
              </a:spcAft>
              <a:buNone/>
            </a:pPr>
            <a:r>
              <a:rPr lang="en"/>
              <a:t>PE/ Health- 66.7			Heights- 59</a:t>
            </a:r>
            <a:endParaRPr/>
          </a:p>
          <a:p>
            <a:pPr marL="0" lvl="0" indent="0" algn="l" rtl="0">
              <a:spcBef>
                <a:spcPts val="1200"/>
              </a:spcBef>
              <a:spcAft>
                <a:spcPts val="1200"/>
              </a:spcAft>
              <a:buNone/>
            </a:pPr>
            <a:r>
              <a:rPr lang="en"/>
              <a:t>Takis- 53.3</a:t>
            </a:r>
            <a:endParaRPr/>
          </a:p>
        </p:txBody>
      </p:sp>
      <p:pic>
        <p:nvPicPr>
          <p:cNvPr id="137" name="Google Shape;137;p23"/>
          <p:cNvPicPr preferRelativeResize="0"/>
          <p:nvPr/>
        </p:nvPicPr>
        <p:blipFill>
          <a:blip r:embed="rId3">
            <a:alphaModFix/>
          </a:blip>
          <a:stretch>
            <a:fillRect/>
          </a:stretch>
        </p:blipFill>
        <p:spPr>
          <a:xfrm>
            <a:off x="377000" y="1595096"/>
            <a:ext cx="3575925" cy="191026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additive="base">
                                        <p:cTn id="7" dur="1000"/>
                                        <p:tgtEl>
                                          <p:spTgt spid="1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Election Summary</a:t>
            </a:r>
            <a:endParaRPr/>
          </a:p>
        </p:txBody>
      </p:sp>
      <p:sp>
        <p:nvSpPr>
          <p:cNvPr id="143" name="Google Shape;143;p2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fontScale="32500" lnSpcReduction="10000"/>
          </a:bodyPr>
          <a:lstStyle/>
          <a:p>
            <a:pPr marL="0" lvl="0" indent="0" algn="l" rtl="0">
              <a:spcBef>
                <a:spcPts val="0"/>
              </a:spcBef>
              <a:spcAft>
                <a:spcPts val="0"/>
              </a:spcAft>
              <a:buNone/>
            </a:pPr>
            <a:r>
              <a:rPr lang="en" sz="4500" b="1" u="sng"/>
              <a:t>Reviewing Key Terms-</a:t>
            </a:r>
            <a:endParaRPr sz="4500" b="1" u="sng"/>
          </a:p>
          <a:p>
            <a:pPr marL="0" lvl="0" indent="0" algn="l" rtl="0">
              <a:spcBef>
                <a:spcPts val="1200"/>
              </a:spcBef>
              <a:spcAft>
                <a:spcPts val="0"/>
              </a:spcAft>
              <a:buNone/>
            </a:pPr>
            <a:r>
              <a:rPr lang="en" sz="4045"/>
              <a:t>Ballot</a:t>
            </a:r>
            <a:endParaRPr sz="4045"/>
          </a:p>
          <a:p>
            <a:pPr marL="0" lvl="0" indent="0" algn="l" rtl="0">
              <a:spcBef>
                <a:spcPts val="1200"/>
              </a:spcBef>
              <a:spcAft>
                <a:spcPts val="0"/>
              </a:spcAft>
              <a:buNone/>
            </a:pPr>
            <a:r>
              <a:rPr lang="en" sz="4045"/>
              <a:t>Political Parties</a:t>
            </a:r>
            <a:endParaRPr sz="4045"/>
          </a:p>
          <a:p>
            <a:pPr marL="0" lvl="0" indent="0" algn="l" rtl="0">
              <a:spcBef>
                <a:spcPts val="1200"/>
              </a:spcBef>
              <a:spcAft>
                <a:spcPts val="0"/>
              </a:spcAft>
              <a:buNone/>
            </a:pPr>
            <a:r>
              <a:rPr lang="en" sz="4045"/>
              <a:t>Run-off Election </a:t>
            </a:r>
            <a:endParaRPr sz="4045"/>
          </a:p>
          <a:p>
            <a:pPr marL="0" lvl="0" indent="0" algn="l" rtl="0">
              <a:spcBef>
                <a:spcPts val="1200"/>
              </a:spcBef>
              <a:spcAft>
                <a:spcPts val="0"/>
              </a:spcAft>
              <a:buNone/>
            </a:pPr>
            <a:r>
              <a:rPr lang="en" sz="4045"/>
              <a:t>Primary Election</a:t>
            </a:r>
            <a:endParaRPr sz="4045"/>
          </a:p>
          <a:p>
            <a:pPr marL="0" lvl="0" indent="0" algn="l" rtl="0">
              <a:spcBef>
                <a:spcPts val="1200"/>
              </a:spcBef>
              <a:spcAft>
                <a:spcPts val="0"/>
              </a:spcAft>
              <a:buNone/>
            </a:pPr>
            <a:r>
              <a:rPr lang="en" sz="4045"/>
              <a:t>Caucus</a:t>
            </a:r>
            <a:endParaRPr sz="4045"/>
          </a:p>
          <a:p>
            <a:pPr marL="0" lvl="0" indent="0" algn="l" rtl="0">
              <a:spcBef>
                <a:spcPts val="1200"/>
              </a:spcBef>
              <a:spcAft>
                <a:spcPts val="0"/>
              </a:spcAft>
              <a:buNone/>
            </a:pPr>
            <a:r>
              <a:rPr lang="en" sz="4045"/>
              <a:t>Winner-Take-All Election</a:t>
            </a:r>
            <a:endParaRPr sz="4045"/>
          </a:p>
          <a:p>
            <a:pPr marL="0" lvl="0" indent="0" algn="l" rtl="0">
              <a:spcBef>
                <a:spcPts val="1200"/>
              </a:spcBef>
              <a:spcAft>
                <a:spcPts val="0"/>
              </a:spcAft>
              <a:buNone/>
            </a:pPr>
            <a:r>
              <a:rPr lang="en" sz="4045"/>
              <a:t>Run-off Election</a:t>
            </a:r>
            <a:endParaRPr sz="4045"/>
          </a:p>
          <a:p>
            <a:pPr marL="0" lvl="0" indent="0" algn="l" rtl="0">
              <a:spcBef>
                <a:spcPts val="1200"/>
              </a:spcBef>
              <a:spcAft>
                <a:spcPts val="0"/>
              </a:spcAft>
              <a:buNone/>
            </a:pPr>
            <a:r>
              <a:rPr lang="en" sz="4045"/>
              <a:t>General Election</a:t>
            </a:r>
            <a:endParaRPr sz="4045"/>
          </a:p>
          <a:p>
            <a:pPr marL="0" lvl="0" indent="0" algn="l" rtl="0">
              <a:spcBef>
                <a:spcPts val="1200"/>
              </a:spcBef>
              <a:spcAft>
                <a:spcPts val="0"/>
              </a:spcAft>
              <a:buNone/>
            </a:pPr>
            <a:r>
              <a:rPr lang="en" sz="4045"/>
              <a:t>Electoral College</a:t>
            </a:r>
            <a:endParaRPr sz="4045"/>
          </a:p>
          <a:p>
            <a:pPr marL="0" lvl="0" indent="0" algn="l" rtl="0">
              <a:spcBef>
                <a:spcPts val="1200"/>
              </a:spcBef>
              <a:spcAft>
                <a:spcPts val="1200"/>
              </a:spcAft>
              <a:buNone/>
            </a:pPr>
            <a:endParaRPr/>
          </a:p>
        </p:txBody>
      </p:sp>
      <p:pic>
        <p:nvPicPr>
          <p:cNvPr id="144" name="Google Shape;144;p24"/>
          <p:cNvPicPr preferRelativeResize="0"/>
          <p:nvPr/>
        </p:nvPicPr>
        <p:blipFill>
          <a:blip r:embed="rId3">
            <a:alphaModFix/>
          </a:blip>
          <a:stretch>
            <a:fillRect/>
          </a:stretch>
        </p:blipFill>
        <p:spPr>
          <a:xfrm>
            <a:off x="885827" y="1667875"/>
            <a:ext cx="2719750" cy="24443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914</Words>
  <Application>Microsoft Office PowerPoint</Application>
  <PresentationFormat>On-screen Show (16:9)</PresentationFormat>
  <Paragraphs>71</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Merriweather</vt:lpstr>
      <vt:lpstr>Roboto</vt:lpstr>
      <vt:lpstr>Times New Roman</vt:lpstr>
      <vt:lpstr>Arial</vt:lpstr>
      <vt:lpstr>Paradigm</vt:lpstr>
      <vt:lpstr>American Elections</vt:lpstr>
      <vt:lpstr>Standards</vt:lpstr>
      <vt:lpstr>Background Info</vt:lpstr>
      <vt:lpstr>Brainstorm</vt:lpstr>
      <vt:lpstr>Caucus</vt:lpstr>
      <vt:lpstr>Primary Choose Your Party</vt:lpstr>
      <vt:lpstr>Primary  Choose Your Party</vt:lpstr>
      <vt:lpstr>Primary Results Party 1</vt:lpstr>
      <vt:lpstr>Primary Results Party 2</vt:lpstr>
      <vt:lpstr>General Election</vt:lpstr>
      <vt:lpstr>General Election Results</vt:lpstr>
      <vt:lpstr>Election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Elections</dc:title>
  <cp:lastModifiedBy>Ty Barrett</cp:lastModifiedBy>
  <cp:revision>1</cp:revision>
  <dcterms:modified xsi:type="dcterms:W3CDTF">2022-12-05T00:56:33Z</dcterms:modified>
</cp:coreProperties>
</file>